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2"/>
    <p:sldId id="265" r:id="rId3"/>
    <p:sldId id="256" r:id="rId4"/>
    <p:sldId id="302" r:id="rId5"/>
    <p:sldId id="303" r:id="rId6"/>
    <p:sldId id="284" r:id="rId7"/>
    <p:sldId id="268" r:id="rId8"/>
    <p:sldId id="270" r:id="rId9"/>
    <p:sldId id="306" r:id="rId10"/>
    <p:sldId id="289" r:id="rId11"/>
    <p:sldId id="290" r:id="rId12"/>
    <p:sldId id="291" r:id="rId13"/>
    <p:sldId id="292" r:id="rId14"/>
    <p:sldId id="307" r:id="rId15"/>
    <p:sldId id="308" r:id="rId16"/>
    <p:sldId id="309" r:id="rId17"/>
    <p:sldId id="310" r:id="rId18"/>
    <p:sldId id="311" r:id="rId19"/>
    <p:sldId id="293" r:id="rId20"/>
    <p:sldId id="294" r:id="rId21"/>
    <p:sldId id="313" r:id="rId22"/>
    <p:sldId id="314" r:id="rId23"/>
    <p:sldId id="297" r:id="rId24"/>
    <p:sldId id="298" r:id="rId25"/>
    <p:sldId id="299" r:id="rId26"/>
    <p:sldId id="304" r:id="rId27"/>
    <p:sldId id="305" r:id="rId28"/>
    <p:sldId id="285" r:id="rId29"/>
    <p:sldId id="312" r:id="rId30"/>
    <p:sldId id="283" r:id="rId31"/>
    <p:sldId id="288" r:id="rId32"/>
  </p:sldIdLst>
  <p:sldSz cx="6858000" cy="5143500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함초롬돋움" panose="020B0504000101010101" pitchFamily="50" charset="-127"/>
      <p:regular r:id="rId36"/>
      <p:bold r:id="rId37"/>
    </p:embeddedFont>
    <p:embeddedFont>
      <p:font typeface="나눔바른고딕" panose="020B0600000101010101" charset="-127"/>
      <p:regular r:id="rId38"/>
      <p:bold r:id="rId39"/>
    </p:embeddedFont>
    <p:embeddedFont>
      <p:font typeface="나눔명조" panose="020B0600000101010101" charset="-127"/>
      <p:regular r:id="rId40"/>
      <p:bold r:id="rId41"/>
    </p:embeddedFont>
    <p:embeddedFont>
      <p:font typeface="한컴 윤고딕 240" panose="02020603020101020101" pitchFamily="18" charset="-127"/>
      <p:regular r:id="rId42"/>
    </p:embeddedFont>
    <p:embeddedFont>
      <p:font typeface="HY태백B" panose="0203060000010101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82A"/>
    <a:srgbClr val="265A9A"/>
    <a:srgbClr val="E8E8E8"/>
    <a:srgbClr val="E2E2E2"/>
    <a:srgbClr val="F15F5F"/>
    <a:srgbClr val="FB6A5B"/>
    <a:srgbClr val="FD7C59"/>
    <a:srgbClr val="FBC25B"/>
    <a:srgbClr val="F8A05E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6" autoAdjust="0"/>
    <p:restoredTop sz="87212" autoAdjust="0"/>
  </p:normalViewPr>
  <p:slideViewPr>
    <p:cSldViewPr>
      <p:cViewPr varScale="1">
        <p:scale>
          <a:sx n="134" d="100"/>
          <a:sy n="134" d="100"/>
        </p:scale>
        <p:origin x="1806" y="114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E1C2D-B41F-4C3F-AA7D-A7311F8B181A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A6F6B-22E0-403F-93B6-9D1F38018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7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합치면좋겠당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받아온 신호를 이용하여 위치정보를 알아냄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위치정보를 이용하여 현재위치를 나타내주고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서버에 상품정보 데이터를 요청하여 그 데이터를 받아와서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2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86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TSP</a:t>
            </a:r>
            <a:r>
              <a:rPr lang="ko-KR" altLang="en-US" dirty="0" smtClean="0"/>
              <a:t>알고리즘이란 최소비용으로 목적지들을 순회하고 </a:t>
            </a:r>
            <a:r>
              <a:rPr lang="ko-KR" altLang="en-US" dirty="0" err="1" smtClean="0"/>
              <a:t>다시시작지점으로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돌아올수있는지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구하는알고리즘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54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1597828"/>
            <a:ext cx="58293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76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76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1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8" y="204797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11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4025512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4767264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00498" y="1312335"/>
            <a:ext cx="68470" cy="40729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" name="TextBox 8"/>
          <p:cNvSpPr txBox="1"/>
          <p:nvPr/>
        </p:nvSpPr>
        <p:spPr>
          <a:xfrm>
            <a:off x="661077" y="1221600"/>
            <a:ext cx="394243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spc="-11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마트</a:t>
            </a:r>
            <a:r>
              <a:rPr lang="ko-KR" altLang="en-US" sz="2100" b="1" spc="-11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 위치 안내 시스템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077" y="1570786"/>
            <a:ext cx="4226085" cy="21929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종합 설계 프로젝트 </a:t>
            </a:r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  &amp;  </a:t>
            </a:r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소프트웨어 융합 프로젝트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51258" y="3161120"/>
            <a:ext cx="78529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spc="-11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왜 시비조</a:t>
            </a:r>
            <a:endParaRPr lang="en-US" altLang="ko-KR" sz="1050" b="1" spc="-11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1228" y="3429014"/>
            <a:ext cx="1108904" cy="72712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numCol="1" rtlCol="0">
            <a:spAutoFit/>
          </a:bodyPr>
          <a:lstStyle/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2011105099  </a:t>
            </a:r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차승훈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2011105058  </a:t>
            </a:r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양정민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2011105068 </a:t>
            </a:r>
            <a:r>
              <a:rPr lang="en-US" altLang="ko-KR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이상현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2013024031  </a:t>
            </a:r>
            <a:r>
              <a:rPr lang="ko-KR" altLang="en-US" sz="825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이지혜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2013024038 </a:t>
            </a:r>
            <a:r>
              <a:rPr lang="en-US" altLang="ko-KR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최소영</a:t>
            </a:r>
            <a:endParaRPr lang="ko-KR" altLang="en-US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130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장바구니 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장바구니담기(수정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340" y="1232288"/>
            <a:ext cx="5670000" cy="31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86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최단거리 검색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쇼핑물건 삭제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최단거리(수정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340" y="1232288"/>
            <a:ext cx="5670000" cy="31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54779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최단거리 구현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(TSP)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40" y="1232287"/>
            <a:ext cx="4111222" cy="30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90244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9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가계부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531" y="1232288"/>
            <a:ext cx="1727241" cy="30706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77" y="1232963"/>
            <a:ext cx="1727241" cy="3070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5" y="1232963"/>
            <a:ext cx="1727241" cy="307065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000372" y="1660916"/>
            <a:ext cx="773334" cy="280710"/>
          </a:xfrm>
          <a:prstGeom prst="rightArrow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2732481" y="2196702"/>
            <a:ext cx="11249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장바구니 물건</a:t>
            </a:r>
            <a:endParaRPr lang="en-US" altLang="ko-KR" sz="1500" b="1" i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구매 완료</a:t>
            </a:r>
          </a:p>
        </p:txBody>
      </p:sp>
    </p:spTree>
    <p:extLst>
      <p:ext uri="{BB962C8B-B14F-4D97-AF65-F5344CB8AC3E}">
        <p14:creationId xmlns:p14="http://schemas.microsoft.com/office/powerpoint/2010/main" val="83186159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03654" y="3357215"/>
            <a:ext cx="56793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이미지 로딩 방식으로 </a:t>
            </a:r>
            <a:r>
              <a:rPr lang="en-US" altLang="ko-KR" sz="1050" b="1" i="1" dirty="0">
                <a:solidFill>
                  <a:srgbClr val="EA382A"/>
                </a:solidFill>
                <a:ea typeface="나눔명조" pitchFamily="18" charset="-127"/>
              </a:rPr>
              <a:t>glide </a:t>
            </a:r>
            <a:r>
              <a:rPr lang="ko-KR" altLang="en-US" sz="1050" b="1" i="1" dirty="0">
                <a:solidFill>
                  <a:srgbClr val="EA382A"/>
                </a:solidFill>
                <a:ea typeface="나눔명조" pitchFamily="18" charset="-127"/>
              </a:rPr>
              <a:t>라이브러리</a:t>
            </a:r>
            <a:r>
              <a:rPr lang="ko-KR" altLang="en-US" sz="1050" b="1" i="1" dirty="0">
                <a:solidFill>
                  <a:srgbClr val="EA382A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사용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214313" indent="-214313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또 다른 이미지 로딩 라이브러리인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Picasso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보다도 메모리를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50%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가까이 적게 사용함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  <a:sym typeface="Wingdings" pitchFamily="2" charset="2"/>
              </a:rPr>
              <a:t>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많은 이미지를 로딩하더라도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전혀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버벅임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없이 사용가능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7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사용한 오픈 소스 라이브러리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 rot="16200000">
            <a:off x="660066" y="3143967"/>
            <a:ext cx="321470" cy="34293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857232" y="3000378"/>
            <a:ext cx="1553777" cy="3231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glide </a:t>
            </a:r>
            <a:r>
              <a:rPr lang="ko-KR" altLang="en-US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라이브러리</a:t>
            </a:r>
            <a:endParaRPr lang="en-US" altLang="ko-KR" sz="15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22" y="1725765"/>
            <a:ext cx="1328137" cy="7594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0" y="1500180"/>
            <a:ext cx="3041633" cy="136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46081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29000" y="2284799"/>
            <a:ext cx="3321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이미지 확대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축소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이동기능 제공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Ontouchevent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이용하여 터치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멀티터치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드래그 등 구현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Matrix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이용하여 이미지 확대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/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축소 및 이미지가 벗어나지 않게 하는 기능 구현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8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사용한 오픈 소스 라이브러리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2" y="1798689"/>
            <a:ext cx="3218592" cy="15771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16200000">
            <a:off x="3338992" y="1993300"/>
            <a:ext cx="321470" cy="34293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3536156" y="1849711"/>
            <a:ext cx="2143140" cy="3231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500" b="1" i="1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PhotoView</a:t>
            </a:r>
            <a:r>
              <a:rPr lang="en-US" altLang="ko-KR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라이브러리</a:t>
            </a:r>
            <a:endParaRPr lang="en-US" altLang="ko-KR" sz="15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86399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웹서버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 연동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상품보기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2" y="1178709"/>
            <a:ext cx="5927122" cy="31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399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19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웹서버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 연동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행사 물품 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75" y="1491630"/>
            <a:ext cx="1761393" cy="313136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14290" y="1607337"/>
            <a:ext cx="6482999" cy="1930493"/>
            <a:chOff x="205133" y="1124744"/>
            <a:chExt cx="8573696" cy="255305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33" y="1124744"/>
              <a:ext cx="8573696" cy="2553056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4110722" y="1876435"/>
              <a:ext cx="504056" cy="1606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582346" y="1700808"/>
              <a:ext cx="1117445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372200" y="1700808"/>
              <a:ext cx="296002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29552" y="2014241"/>
              <a:ext cx="468076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19847" y="1852839"/>
              <a:ext cx="257324" cy="18421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244408" y="1829243"/>
              <a:ext cx="370631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24086399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22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웹서버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 연동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행사 물품 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71" y="1419622"/>
            <a:ext cx="1830783" cy="3254724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60712" y="1607337"/>
            <a:ext cx="6555676" cy="1952135"/>
            <a:chOff x="205133" y="1124744"/>
            <a:chExt cx="8573696" cy="255305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33" y="1124744"/>
              <a:ext cx="8573696" cy="2553056"/>
            </a:xfrm>
            <a:prstGeom prst="rect">
              <a:avLst/>
            </a:prstGeom>
          </p:spPr>
        </p:pic>
        <p:sp>
          <p:nvSpPr>
            <p:cNvPr id="30" name="모서리가 둥근 직사각형 29"/>
            <p:cNvSpPr/>
            <p:nvPr/>
          </p:nvSpPr>
          <p:spPr>
            <a:xfrm>
              <a:off x="5868144" y="3124850"/>
              <a:ext cx="504056" cy="1606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547664" y="3285466"/>
              <a:ext cx="792088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4052004" y="3406320"/>
              <a:ext cx="592004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6001569" y="3285466"/>
              <a:ext cx="370631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10221" y="3406320"/>
              <a:ext cx="257324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00568248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581" y="1714494"/>
            <a:ext cx="3238523" cy="182166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3" y="1714494"/>
            <a:ext cx="3238522" cy="18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50063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0928" y="951570"/>
            <a:ext cx="3726414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2863898" y="1082616"/>
            <a:ext cx="210623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13" dirty="0">
                <a:solidFill>
                  <a:srgbClr val="EA382A"/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1500" b="1" spc="-113" dirty="0">
              <a:solidFill>
                <a:srgbClr val="EA382A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942957" y="1491630"/>
            <a:ext cx="3402377" cy="0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863898" y="1928809"/>
            <a:ext cx="2082152" cy="520683"/>
            <a:chOff x="5076056" y="1707648"/>
            <a:chExt cx="2776202" cy="694244"/>
          </a:xfrm>
        </p:grpSpPr>
        <p:sp>
          <p:nvSpPr>
            <p:cNvPr id="9" name="TextBox 8"/>
            <p:cNvSpPr txBox="1"/>
            <p:nvPr/>
          </p:nvSpPr>
          <p:spPr>
            <a:xfrm>
              <a:off x="5076056" y="2094116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주제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1707648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01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863898" y="2452788"/>
            <a:ext cx="2082152" cy="520683"/>
            <a:chOff x="5076056" y="2427728"/>
            <a:chExt cx="2776202" cy="694244"/>
          </a:xfrm>
        </p:grpSpPr>
        <p:sp>
          <p:nvSpPr>
            <p:cNvPr id="11" name="TextBox 10"/>
            <p:cNvSpPr txBox="1"/>
            <p:nvPr/>
          </p:nvSpPr>
          <p:spPr>
            <a:xfrm>
              <a:off x="5076056" y="2814196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프로젝트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76056" y="2427728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02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863898" y="2976774"/>
            <a:ext cx="2082152" cy="520685"/>
            <a:chOff x="5076056" y="3147806"/>
            <a:chExt cx="2776202" cy="694246"/>
          </a:xfrm>
        </p:grpSpPr>
        <p:sp>
          <p:nvSpPr>
            <p:cNvPr id="13" name="TextBox 12"/>
            <p:cNvSpPr txBox="1"/>
            <p:nvPr/>
          </p:nvSpPr>
          <p:spPr>
            <a:xfrm>
              <a:off x="5076056" y="3534276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Virtual Simulation</a:t>
              </a:r>
              <a:endParaRPr lang="ko-KR" altLang="en-US" sz="90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76056" y="3147806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03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863898" y="3494985"/>
            <a:ext cx="2082152" cy="520685"/>
            <a:chOff x="5076056" y="3795878"/>
            <a:chExt cx="2776202" cy="694246"/>
          </a:xfrm>
        </p:grpSpPr>
        <p:sp>
          <p:nvSpPr>
            <p:cNvPr id="15" name="TextBox 14"/>
            <p:cNvSpPr txBox="1"/>
            <p:nvPr/>
          </p:nvSpPr>
          <p:spPr>
            <a:xfrm>
              <a:off x="5076056" y="4182348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마무리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76056" y="3795878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04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75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현재 위치 탐색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현재위치탐색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761" y="1232288"/>
            <a:ext cx="5670000" cy="31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47052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310"/>
            <a:ext cx="6858000" cy="2893219"/>
          </a:xfrm>
          <a:prstGeom prst="rect">
            <a:avLst/>
          </a:prstGeom>
        </p:spPr>
      </p:pic>
      <p:grpSp>
        <p:nvGrpSpPr>
          <p:cNvPr id="2" name="그룹 9"/>
          <p:cNvGrpSpPr/>
          <p:nvPr/>
        </p:nvGrpSpPr>
        <p:grpSpPr>
          <a:xfrm>
            <a:off x="100215" y="804242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현재 위치 탐색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24"/>
          <p:cNvGrpSpPr/>
          <p:nvPr/>
        </p:nvGrpSpPr>
        <p:grpSpPr>
          <a:xfrm>
            <a:off x="3506653" y="2591991"/>
            <a:ext cx="2622647" cy="877102"/>
            <a:chOff x="4675538" y="2598735"/>
            <a:chExt cx="3496862" cy="1169468"/>
          </a:xfrm>
        </p:grpSpPr>
        <p:sp>
          <p:nvSpPr>
            <p:cNvPr id="6" name="타원 5"/>
            <p:cNvSpPr/>
            <p:nvPr/>
          </p:nvSpPr>
          <p:spPr>
            <a:xfrm>
              <a:off x="4675538" y="2598735"/>
              <a:ext cx="792088" cy="744082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00192" y="2931789"/>
              <a:ext cx="1872208" cy="836414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코너이름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생선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해산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거리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0.41 meter</a:t>
              </a: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457116" y="2970776"/>
              <a:ext cx="832566" cy="105030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25"/>
          <p:cNvGrpSpPr/>
          <p:nvPr/>
        </p:nvGrpSpPr>
        <p:grpSpPr>
          <a:xfrm>
            <a:off x="3776683" y="1977684"/>
            <a:ext cx="1806269" cy="409136"/>
            <a:chOff x="4851084" y="2598735"/>
            <a:chExt cx="2408358" cy="545514"/>
          </a:xfrm>
        </p:grpSpPr>
        <p:sp>
          <p:nvSpPr>
            <p:cNvPr id="27" name="타원 26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59714" y="2598735"/>
              <a:ext cx="999728" cy="3680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상품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 flipV="1">
              <a:off x="5385108" y="2742751"/>
              <a:ext cx="864096" cy="144018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33"/>
          <p:cNvGrpSpPr/>
          <p:nvPr/>
        </p:nvGrpSpPr>
        <p:grpSpPr>
          <a:xfrm>
            <a:off x="1754814" y="1977684"/>
            <a:ext cx="1674186" cy="471024"/>
            <a:chOff x="3122892" y="2516217"/>
            <a:chExt cx="2232248" cy="628032"/>
          </a:xfrm>
        </p:grpSpPr>
        <p:sp>
          <p:nvSpPr>
            <p:cNvPr id="35" name="타원 34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22892" y="2516217"/>
              <a:ext cx="999728" cy="368023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7" name="직선 연결선 36"/>
            <p:cNvCxnSpPr>
              <a:endCxn id="35" idx="2"/>
            </p:cNvCxnSpPr>
            <p:nvPr/>
          </p:nvCxnSpPr>
          <p:spPr>
            <a:xfrm>
              <a:off x="4131004" y="2660235"/>
              <a:ext cx="720080" cy="247261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21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88"/>
            <a:ext cx="6858000" cy="2893219"/>
          </a:xfrm>
          <a:prstGeom prst="rect">
            <a:avLst/>
          </a:prstGeom>
        </p:spPr>
      </p:pic>
      <p:grpSp>
        <p:nvGrpSpPr>
          <p:cNvPr id="2" name="그룹 12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현재 위치 탐색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3"/>
          <p:cNvGrpSpPr/>
          <p:nvPr/>
        </p:nvGrpSpPr>
        <p:grpSpPr>
          <a:xfrm>
            <a:off x="2564904" y="1736525"/>
            <a:ext cx="1458162" cy="486054"/>
            <a:chOff x="3410924" y="2496177"/>
            <a:chExt cx="1944216" cy="648072"/>
          </a:xfrm>
        </p:grpSpPr>
        <p:sp>
          <p:nvSpPr>
            <p:cNvPr id="20" name="타원 19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10924" y="2496177"/>
              <a:ext cx="999728" cy="368023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상품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endCxn id="20" idx="2"/>
            </p:cNvCxnSpPr>
            <p:nvPr/>
          </p:nvCxnSpPr>
          <p:spPr>
            <a:xfrm>
              <a:off x="4419036" y="2712201"/>
              <a:ext cx="432048" cy="195295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24"/>
          <p:cNvGrpSpPr/>
          <p:nvPr/>
        </p:nvGrpSpPr>
        <p:grpSpPr>
          <a:xfrm>
            <a:off x="3485022" y="2378318"/>
            <a:ext cx="2512404" cy="823096"/>
            <a:chOff x="4822528" y="2670743"/>
            <a:chExt cx="3349872" cy="1097460"/>
          </a:xfrm>
        </p:grpSpPr>
        <p:sp>
          <p:nvSpPr>
            <p:cNvPr id="25" name="타원 24"/>
            <p:cNvSpPr/>
            <p:nvPr/>
          </p:nvSpPr>
          <p:spPr>
            <a:xfrm>
              <a:off x="4822528" y="2670743"/>
              <a:ext cx="638780" cy="60006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00192" y="2931789"/>
              <a:ext cx="1872208" cy="836414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코너이름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과자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거리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0.01 meter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5457116" y="2970776"/>
              <a:ext cx="832566" cy="105030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25"/>
          <p:cNvGrpSpPr/>
          <p:nvPr/>
        </p:nvGrpSpPr>
        <p:grpSpPr>
          <a:xfrm>
            <a:off x="4077072" y="1752851"/>
            <a:ext cx="1459410" cy="385578"/>
            <a:chOff x="4851084" y="2630145"/>
            <a:chExt cx="1945880" cy="514104"/>
          </a:xfrm>
        </p:grpSpPr>
        <p:sp>
          <p:nvSpPr>
            <p:cNvPr id="29" name="타원 28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97236" y="2630145"/>
              <a:ext cx="999728" cy="368023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 flipV="1">
              <a:off x="5385108" y="2784209"/>
              <a:ext cx="402080" cy="102560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38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1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상품 구매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92173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활용 방안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92173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7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활용 방안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149503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기대효과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04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30649" y="1275610"/>
            <a:ext cx="4196703" cy="3078343"/>
            <a:chOff x="1403648" y="843558"/>
            <a:chExt cx="5595604" cy="4104457"/>
          </a:xfrm>
        </p:grpSpPr>
        <p:pic>
          <p:nvPicPr>
            <p:cNvPr id="16" name="그림 15" descr="car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3848" y="1563639"/>
              <a:ext cx="1800200" cy="1800200"/>
            </a:xfrm>
            <a:prstGeom prst="rect">
              <a:avLst/>
            </a:prstGeom>
          </p:spPr>
        </p:pic>
        <p:grpSp>
          <p:nvGrpSpPr>
            <p:cNvPr id="4" name="그룹 22"/>
            <p:cNvGrpSpPr/>
            <p:nvPr/>
          </p:nvGrpSpPr>
          <p:grpSpPr>
            <a:xfrm>
              <a:off x="1403648" y="915566"/>
              <a:ext cx="1512168" cy="1512168"/>
              <a:chOff x="1403648" y="915566"/>
              <a:chExt cx="1512168" cy="1512168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1403648" y="915566"/>
                <a:ext cx="1440160" cy="144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475656" y="987574"/>
                <a:ext cx="1440160" cy="144016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grpSp>
          <p:nvGrpSpPr>
            <p:cNvPr id="5" name="그룹 24"/>
            <p:cNvGrpSpPr/>
            <p:nvPr/>
          </p:nvGrpSpPr>
          <p:grpSpPr>
            <a:xfrm>
              <a:off x="5364088" y="843558"/>
              <a:ext cx="1512168" cy="1512168"/>
              <a:chOff x="5364088" y="843558"/>
              <a:chExt cx="1512168" cy="1512168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436096" y="915566"/>
                <a:ext cx="1440160" cy="144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364088" y="843558"/>
                <a:ext cx="1440160" cy="144016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grpSp>
          <p:nvGrpSpPr>
            <p:cNvPr id="6" name="그룹 23"/>
            <p:cNvGrpSpPr/>
            <p:nvPr/>
          </p:nvGrpSpPr>
          <p:grpSpPr>
            <a:xfrm>
              <a:off x="3563888" y="3507855"/>
              <a:ext cx="1584176" cy="1440160"/>
              <a:chOff x="3563888" y="3507854"/>
              <a:chExt cx="1584176" cy="1440160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3563888" y="3507854"/>
                <a:ext cx="1440160" cy="144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707904" y="3507854"/>
                <a:ext cx="1440160" cy="144016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615108" y="1502493"/>
              <a:ext cx="1444724" cy="49244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과소비↓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8504" y="1337105"/>
              <a:ext cx="1660748" cy="861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쇼핑시간↓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07904" y="3867895"/>
              <a:ext cx="1444724" cy="861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필요한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상품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843808" y="1995687"/>
              <a:ext cx="648072" cy="360040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 flipV="1">
              <a:off x="4211960" y="3075806"/>
              <a:ext cx="72008" cy="432048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1" idx="3"/>
            </p:cNvCxnSpPr>
            <p:nvPr/>
          </p:nvCxnSpPr>
          <p:spPr>
            <a:xfrm flipH="1">
              <a:off x="5055038" y="2072813"/>
              <a:ext cx="519959" cy="354922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9460119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기대효과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04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 descr="fol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3608" y="1599646"/>
            <a:ext cx="1570798" cy="15707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01512" y="3489852"/>
            <a:ext cx="2654976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데이터의 </a:t>
            </a:r>
            <a:r>
              <a:rPr lang="ko-KR" altLang="en-US" sz="2100" b="1" i="1" spc="-113" dirty="0">
                <a:solidFill>
                  <a:srgbClr val="EA382A"/>
                </a:solidFill>
                <a:latin typeface="맑은 고딕" pitchFamily="50" charset="-127"/>
                <a:ea typeface="맑은 고딕" pitchFamily="50" charset="-127"/>
              </a:rPr>
              <a:t>효율적 배치</a:t>
            </a:r>
            <a:endParaRPr lang="en-US" altLang="ko-KR" sz="2100" b="1" i="1" spc="-113" dirty="0">
              <a:solidFill>
                <a:srgbClr val="EA382A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786224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7869" y="2839646"/>
            <a:ext cx="10260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★조장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기능개발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 err="1">
                <a:latin typeface="나눔명조" pitchFamily="18" charset="-127"/>
                <a:ea typeface="나눔명조" pitchFamily="18" charset="-127"/>
              </a:rPr>
              <a:t>웹서버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&amp;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클라이언트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7331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예산 및 서류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 err="1">
                <a:latin typeface="나눔명조" pitchFamily="18" charset="-127"/>
                <a:ea typeface="나눔명조" pitchFamily="18" charset="-127"/>
              </a:rPr>
              <a:t>비콘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 연동</a:t>
            </a:r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 </a:t>
            </a:r>
          </a:p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데이터베이스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6794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기능개발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 err="1">
                <a:latin typeface="나눔명조" pitchFamily="18" charset="-127"/>
                <a:ea typeface="나눔명조" pitchFamily="18" charset="-127"/>
              </a:rPr>
              <a:t>웹서버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&amp;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클라이언트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6256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동영상편집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디자인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제작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19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동영상편집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디자인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제작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조원 소개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" name="그룹 118"/>
          <p:cNvGrpSpPr/>
          <p:nvPr/>
        </p:nvGrpSpPr>
        <p:grpSpPr>
          <a:xfrm>
            <a:off x="4237044" y="1553758"/>
            <a:ext cx="1107704" cy="1089668"/>
            <a:chOff x="1726109" y="496486"/>
            <a:chExt cx="1476939" cy="1452890"/>
          </a:xfrm>
        </p:grpSpPr>
        <p:sp>
          <p:nvSpPr>
            <p:cNvPr id="120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804032" y="861060"/>
              <a:ext cx="128588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통계학과</a:t>
              </a:r>
              <a:endParaRPr lang="en-US" altLang="ko-KR" sz="1050" b="1" dirty="0">
                <a:solidFill>
                  <a:schemeClr val="bg1"/>
                </a:solidFill>
                <a:ea typeface="+mj-ea"/>
              </a:endParaRP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2013024031</a:t>
              </a:r>
            </a:p>
            <a:p>
              <a:pPr algn="ctr"/>
              <a:r>
                <a:rPr lang="ko-KR" altLang="en-US" sz="1050" b="1" dirty="0" err="1">
                  <a:solidFill>
                    <a:schemeClr val="bg1"/>
                  </a:solidFill>
                  <a:ea typeface="+mj-ea"/>
                </a:rPr>
                <a:t>이지혜</a:t>
              </a:r>
              <a:endParaRPr lang="ko-KR" altLang="en-US" sz="1050" b="1" dirty="0">
                <a:solidFill>
                  <a:schemeClr val="bg1"/>
                </a:solidFill>
                <a:ea typeface="+mj-ea"/>
              </a:endParaRPr>
            </a:p>
            <a:p>
              <a:pPr algn="ctr"/>
              <a:endParaRPr lang="ko-KR" altLang="en-US" sz="1050" dirty="0">
                <a:solidFill>
                  <a:schemeClr val="bg1"/>
                </a:solidFill>
                <a:ea typeface="+mj-ea"/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541021" y="916373"/>
            <a:ext cx="964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ea typeface="나눔바른고딕" pitchFamily="50" charset="-127"/>
              </a:rPr>
              <a:t>통계학과</a:t>
            </a:r>
            <a:r>
              <a:rPr lang="en-US" altLang="ko-KR" sz="1050" b="1" dirty="0">
                <a:solidFill>
                  <a:schemeClr val="bg1"/>
                </a:solidFill>
                <a:ea typeface="나눔바른고딕" pitchFamily="50" charset="-127"/>
              </a:rPr>
              <a:t>2013024038</a:t>
            </a: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  <a:ea typeface="나눔바른고딕" pitchFamily="50" charset="-127"/>
              </a:rPr>
              <a:t>최 소 영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3" name="그룹 130"/>
          <p:cNvGrpSpPr/>
          <p:nvPr/>
        </p:nvGrpSpPr>
        <p:grpSpPr>
          <a:xfrm>
            <a:off x="231742" y="1553758"/>
            <a:ext cx="1107704" cy="1089668"/>
            <a:chOff x="1726109" y="496486"/>
            <a:chExt cx="1476939" cy="1452890"/>
          </a:xfrm>
        </p:grpSpPr>
        <p:sp>
          <p:nvSpPr>
            <p:cNvPr id="132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04032" y="861060"/>
              <a:ext cx="128588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컴퓨터학부</a:t>
              </a: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2011105099</a:t>
              </a:r>
            </a:p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차승훈</a:t>
              </a:r>
            </a:p>
            <a:p>
              <a:pPr algn="ctr"/>
              <a:endParaRPr lang="ko-KR" altLang="en-US" sz="1050" dirty="0">
                <a:solidFill>
                  <a:schemeClr val="bg1"/>
                </a:solidFill>
                <a:ea typeface="+mj-ea"/>
              </a:endParaRPr>
            </a:p>
          </p:txBody>
        </p:sp>
      </p:grpSp>
      <p:grpSp>
        <p:nvGrpSpPr>
          <p:cNvPr id="4" name="그룹 139"/>
          <p:cNvGrpSpPr/>
          <p:nvPr/>
        </p:nvGrpSpPr>
        <p:grpSpPr>
          <a:xfrm>
            <a:off x="1566845" y="1553758"/>
            <a:ext cx="1107704" cy="1089668"/>
            <a:chOff x="1726109" y="496486"/>
            <a:chExt cx="1476939" cy="1452890"/>
          </a:xfrm>
        </p:grpSpPr>
        <p:sp>
          <p:nvSpPr>
            <p:cNvPr id="141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804032" y="861060"/>
              <a:ext cx="12858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컴퓨터학부</a:t>
              </a: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2011105058</a:t>
              </a:r>
            </a:p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양정민</a:t>
              </a:r>
              <a:endParaRPr lang="ko-KR" altLang="en-US" sz="1050" dirty="0">
                <a:solidFill>
                  <a:schemeClr val="bg1"/>
                </a:solidFill>
                <a:ea typeface="+mj-ea"/>
              </a:endParaRPr>
            </a:p>
          </p:txBody>
        </p:sp>
      </p:grpSp>
      <p:grpSp>
        <p:nvGrpSpPr>
          <p:cNvPr id="5" name="그룹 142"/>
          <p:cNvGrpSpPr/>
          <p:nvPr/>
        </p:nvGrpSpPr>
        <p:grpSpPr>
          <a:xfrm>
            <a:off x="2901946" y="1553758"/>
            <a:ext cx="1107704" cy="1089668"/>
            <a:chOff x="1726109" y="496486"/>
            <a:chExt cx="1476939" cy="1452890"/>
          </a:xfrm>
        </p:grpSpPr>
        <p:sp>
          <p:nvSpPr>
            <p:cNvPr id="144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804032" y="861060"/>
              <a:ext cx="12858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컴퓨터학부</a:t>
              </a: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2011105068</a:t>
              </a:r>
            </a:p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이상현</a:t>
              </a:r>
            </a:p>
          </p:txBody>
        </p:sp>
      </p:grpSp>
      <p:grpSp>
        <p:nvGrpSpPr>
          <p:cNvPr id="6" name="그룹 145"/>
          <p:cNvGrpSpPr/>
          <p:nvPr/>
        </p:nvGrpSpPr>
        <p:grpSpPr>
          <a:xfrm>
            <a:off x="5572150" y="1553758"/>
            <a:ext cx="1107704" cy="1089668"/>
            <a:chOff x="1726109" y="496486"/>
            <a:chExt cx="1476939" cy="1452890"/>
          </a:xfrm>
        </p:grpSpPr>
        <p:sp>
          <p:nvSpPr>
            <p:cNvPr id="147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804032" y="861060"/>
              <a:ext cx="12858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통계학과</a:t>
              </a:r>
              <a:endParaRPr lang="en-US" altLang="ko-KR" sz="1050" b="1" dirty="0">
                <a:solidFill>
                  <a:schemeClr val="bg1"/>
                </a:solidFill>
                <a:ea typeface="+mj-ea"/>
              </a:endParaRP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2013024038</a:t>
              </a: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ea typeface="+mj-ea"/>
                </a:rPr>
                <a:t>최소영</a:t>
              </a:r>
            </a:p>
          </p:txBody>
        </p:sp>
      </p:grpSp>
      <p:sp>
        <p:nvSpPr>
          <p:cNvPr id="150" name="갈매기형 수장 149"/>
          <p:cNvSpPr/>
          <p:nvPr/>
        </p:nvSpPr>
        <p:spPr>
          <a:xfrm rot="5400000">
            <a:off x="675801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1" name="갈매기형 수장 150"/>
          <p:cNvSpPr/>
          <p:nvPr/>
        </p:nvSpPr>
        <p:spPr>
          <a:xfrm rot="5400000">
            <a:off x="2003843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2" name="갈매기형 수장 151"/>
          <p:cNvSpPr/>
          <p:nvPr/>
        </p:nvSpPr>
        <p:spPr>
          <a:xfrm rot="5400000">
            <a:off x="3346868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3" name="갈매기형 수장 152"/>
          <p:cNvSpPr/>
          <p:nvPr/>
        </p:nvSpPr>
        <p:spPr>
          <a:xfrm rot="5400000">
            <a:off x="4684178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4" name="갈매기형 수장 153"/>
          <p:cNvSpPr/>
          <p:nvPr/>
        </p:nvSpPr>
        <p:spPr>
          <a:xfrm rot="5400000">
            <a:off x="6021488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71502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일정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65762" y="1252830"/>
          <a:ext cx="6318713" cy="3140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042"/>
                <a:gridCol w="864096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421247"/>
              </a:tblGrid>
              <a:tr h="2722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NO.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수행내용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추진 일정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비고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8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11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12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자료검색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UI</a:t>
                      </a:r>
                      <a:r>
                        <a:rPr lang="ko-KR" altLang="en-US" sz="900" dirty="0" smtClean="0"/>
                        <a:t>제작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기능개발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비콘</a:t>
                      </a:r>
                      <a:r>
                        <a:rPr lang="ko-KR" altLang="en-US" sz="900" dirty="0" smtClean="0"/>
                        <a:t> 연동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데이터베이스제작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서버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클라이언트 개발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테스트 및 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버그수정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가상 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시뮬레이션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902575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tore-produce_129860894221279359-Wal-Mart-_-panorama.jpg"/>
          <p:cNvPicPr>
            <a:picLocks noChangeAspect="1"/>
          </p:cNvPicPr>
          <p:nvPr/>
        </p:nvPicPr>
        <p:blipFill>
          <a:blip r:embed="rId2" cstate="print"/>
          <a:srcRect b="10089"/>
          <a:stretch>
            <a:fillRect/>
          </a:stretch>
        </p:blipFill>
        <p:spPr>
          <a:xfrm>
            <a:off x="0" y="642937"/>
            <a:ext cx="6911603" cy="38576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642937"/>
            <a:ext cx="6885384" cy="3873029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주제</a:t>
            </a:r>
            <a:endParaRPr lang="en-US" altLang="ko-KR" sz="1050" b="1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714488" y="2303847"/>
            <a:ext cx="3375446" cy="504594"/>
            <a:chOff x="5786446" y="3889847"/>
            <a:chExt cx="2914330" cy="626739"/>
          </a:xfrm>
        </p:grpSpPr>
        <p:sp>
          <p:nvSpPr>
            <p:cNvPr id="15" name="TextBox 14"/>
            <p:cNvSpPr txBox="1"/>
            <p:nvPr/>
          </p:nvSpPr>
          <p:spPr>
            <a:xfrm>
              <a:off x="5786446" y="4000510"/>
              <a:ext cx="2914330" cy="5160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100" b="1" i="1" spc="-113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마트</a:t>
              </a:r>
              <a:r>
                <a:rPr lang="ko-KR" altLang="en-US" sz="2100" b="1" i="1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 내 위치 안내 시스템</a:t>
              </a:r>
              <a:endParaRPr lang="en-US" altLang="ko-KR" sz="2100" b="1" i="1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914694" y="3889847"/>
              <a:ext cx="118149" cy="45719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그룹 6"/>
          <p:cNvGrpSpPr/>
          <p:nvPr/>
        </p:nvGrpSpPr>
        <p:grpSpPr>
          <a:xfrm>
            <a:off x="2897205" y="2348641"/>
            <a:ext cx="1063604" cy="469312"/>
            <a:chOff x="2527810" y="2382015"/>
            <a:chExt cx="1418139" cy="625749"/>
          </a:xfrm>
        </p:grpSpPr>
        <p:sp>
          <p:nvSpPr>
            <p:cNvPr id="6" name="TextBox 5"/>
            <p:cNvSpPr txBox="1"/>
            <p:nvPr/>
          </p:nvSpPr>
          <p:spPr>
            <a:xfrm>
              <a:off x="2527810" y="2392212"/>
              <a:ext cx="1418139" cy="61555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b="1" i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Q &amp; A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34892" y="2382015"/>
              <a:ext cx="108916" cy="45719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2473408" y="2348641"/>
            <a:ext cx="1911185" cy="469312"/>
            <a:chOff x="2527810" y="2382015"/>
            <a:chExt cx="2548246" cy="625749"/>
          </a:xfrm>
        </p:grpSpPr>
        <p:sp>
          <p:nvSpPr>
            <p:cNvPr id="5" name="TextBox 4"/>
            <p:cNvSpPr txBox="1"/>
            <p:nvPr/>
          </p:nvSpPr>
          <p:spPr>
            <a:xfrm>
              <a:off x="2527810" y="2392212"/>
              <a:ext cx="2548246" cy="61555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b="1" i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THANK YOU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734892" y="2382015"/>
              <a:ext cx="108916" cy="45719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7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주제  </a:t>
            </a:r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00" y="804247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5212" y="2358690"/>
            <a:ext cx="1285884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어디 있지 </a:t>
            </a:r>
            <a:endParaRPr lang="en-US" altLang="ko-KR" sz="21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3413" y="1384445"/>
            <a:ext cx="1821669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925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?</a:t>
            </a:r>
            <a:endParaRPr lang="ko-KR" altLang="en-US" sz="14925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2" name="그림 11" descr="bo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006" y="1870499"/>
            <a:ext cx="1517123" cy="15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08967" y="2358690"/>
            <a:ext cx="1285884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어디 있지 </a:t>
            </a:r>
            <a:endParaRPr lang="en-US" altLang="ko-KR" sz="21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7168" y="1384445"/>
            <a:ext cx="1821669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925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?</a:t>
            </a:r>
            <a:endParaRPr lang="ko-KR" altLang="en-US" sz="14925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4" name="그림 13" descr="bo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761" y="1870499"/>
            <a:ext cx="1517123" cy="15171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7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주제  </a:t>
            </a:r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00" y="804247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7727" y="1384445"/>
            <a:ext cx="1821669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925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!</a:t>
            </a:r>
            <a:endParaRPr lang="ko-KR" altLang="en-US" sz="14925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8967" y="2358690"/>
            <a:ext cx="1285884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여기 있네</a:t>
            </a:r>
            <a:endParaRPr lang="en-US" altLang="ko-KR" sz="21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 descr="smartpho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754" y="1870499"/>
            <a:ext cx="1620180" cy="16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USE CASE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296562" y="1189775"/>
            <a:ext cx="4045177" cy="31075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53752" y="1500183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물품 검색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48638" y="1446601"/>
            <a:ext cx="1448513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행사물품 정보 읽기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08592" y="2166939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장바구니 등록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36595" y="2750172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최단거리 표시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542867" y="2751709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장바구니 보기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09885" y="3187138"/>
            <a:ext cx="1403160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선택 물품취소</a:t>
            </a:r>
            <a:r>
              <a:rPr lang="en-US" altLang="ko-KR" sz="1050" dirty="0"/>
              <a:t>/</a:t>
            </a:r>
            <a:r>
              <a:rPr lang="ko-KR" altLang="en-US" sz="1050" dirty="0"/>
              <a:t>완료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53835" y="3375427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가계부 넣기</a:t>
            </a:r>
            <a:endParaRPr lang="ko-KR" altLang="en-US" sz="1050" dirty="0"/>
          </a:p>
        </p:txBody>
      </p:sp>
      <p:cxnSp>
        <p:nvCxnSpPr>
          <p:cNvPr id="22" name="직선 화살표 연결선 21"/>
          <p:cNvCxnSpPr>
            <a:stCxn id="12" idx="2"/>
            <a:endCxn id="14" idx="0"/>
          </p:cNvCxnSpPr>
          <p:nvPr/>
        </p:nvCxnSpPr>
        <p:spPr>
          <a:xfrm rot="5400000">
            <a:off x="1947895" y="1944925"/>
            <a:ext cx="398864" cy="45161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2"/>
            <a:endCxn id="70" idx="0"/>
          </p:cNvCxnSpPr>
          <p:nvPr/>
        </p:nvCxnSpPr>
        <p:spPr>
          <a:xfrm rot="16200000" flipH="1">
            <a:off x="2531563" y="1406422"/>
            <a:ext cx="589362" cy="1312673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6" idx="2"/>
            <a:endCxn id="18" idx="0"/>
          </p:cNvCxnSpPr>
          <p:nvPr/>
        </p:nvCxnSpPr>
        <p:spPr>
          <a:xfrm rot="5400000">
            <a:off x="3847573" y="2781959"/>
            <a:ext cx="169073" cy="641283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2" idx="3"/>
            <a:endCxn id="13" idx="1"/>
          </p:cNvCxnSpPr>
          <p:nvPr/>
        </p:nvCxnSpPr>
        <p:spPr>
          <a:xfrm flipV="1">
            <a:off x="2786058" y="1580548"/>
            <a:ext cx="562580" cy="53582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7" idx="3"/>
            <a:endCxn id="16" idx="1"/>
          </p:cNvCxnSpPr>
          <p:nvPr/>
        </p:nvCxnSpPr>
        <p:spPr>
          <a:xfrm flipV="1">
            <a:off x="2775173" y="2884118"/>
            <a:ext cx="861423" cy="1536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7" idx="2"/>
            <a:endCxn id="19" idx="0"/>
          </p:cNvCxnSpPr>
          <p:nvPr/>
        </p:nvCxnSpPr>
        <p:spPr>
          <a:xfrm rot="16200000" flipH="1">
            <a:off x="1986593" y="3192030"/>
            <a:ext cx="355827" cy="10968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321447" y="2196700"/>
            <a:ext cx="683488" cy="1125149"/>
            <a:chOff x="928662" y="1000114"/>
            <a:chExt cx="1785950" cy="265749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87" r="87099" b="36170"/>
            <a:stretch>
              <a:fillRect/>
            </a:stretch>
          </p:blipFill>
          <p:spPr>
            <a:xfrm>
              <a:off x="928662" y="1142990"/>
              <a:ext cx="1571636" cy="2514618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2214546" y="1000114"/>
              <a:ext cx="500066" cy="714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cxnSp>
        <p:nvCxnSpPr>
          <p:cNvPr id="39" name="직선 화살표 연결선 38"/>
          <p:cNvCxnSpPr>
            <a:stCxn id="8" idx="3"/>
            <a:endCxn id="17" idx="1"/>
          </p:cNvCxnSpPr>
          <p:nvPr/>
        </p:nvCxnSpPr>
        <p:spPr>
          <a:xfrm>
            <a:off x="922918" y="2789521"/>
            <a:ext cx="619951" cy="96135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8" idx="3"/>
            <a:endCxn id="12" idx="1"/>
          </p:cNvCxnSpPr>
          <p:nvPr/>
        </p:nvCxnSpPr>
        <p:spPr>
          <a:xfrm flipV="1">
            <a:off x="922918" y="1634129"/>
            <a:ext cx="630836" cy="1155392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34562" y="1139249"/>
            <a:ext cx="702078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SYSTEM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2866426" y="2357437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위치표시</a:t>
            </a:r>
            <a:endParaRPr lang="ko-KR" altLang="en-US" sz="1050" dirty="0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937996" y="3804057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최단거리 갱신</a:t>
            </a:r>
          </a:p>
        </p:txBody>
      </p:sp>
      <p:cxnSp>
        <p:nvCxnSpPr>
          <p:cNvPr id="79" name="직선 화살표 연결선 78"/>
          <p:cNvCxnSpPr>
            <a:stCxn id="16" idx="2"/>
            <a:endCxn id="78" idx="0"/>
          </p:cNvCxnSpPr>
          <p:nvPr/>
        </p:nvCxnSpPr>
        <p:spPr>
          <a:xfrm rot="16200000" flipH="1">
            <a:off x="4010455" y="3260364"/>
            <a:ext cx="785991" cy="301400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18" idx="2"/>
            <a:endCxn id="78" idx="0"/>
          </p:cNvCxnSpPr>
          <p:nvPr/>
        </p:nvCxnSpPr>
        <p:spPr>
          <a:xfrm rot="16200000" flipH="1">
            <a:off x="3908296" y="3158205"/>
            <a:ext cx="349026" cy="942683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1557920" y="3756253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가계부 보기</a:t>
            </a:r>
          </a:p>
        </p:txBody>
      </p:sp>
      <p:cxnSp>
        <p:nvCxnSpPr>
          <p:cNvPr id="88" name="직선 화살표 연결선 87"/>
          <p:cNvCxnSpPr>
            <a:stCxn id="8" idx="3"/>
            <a:endCxn id="87" idx="1"/>
          </p:cNvCxnSpPr>
          <p:nvPr/>
        </p:nvCxnSpPr>
        <p:spPr>
          <a:xfrm>
            <a:off x="922916" y="2789521"/>
            <a:ext cx="635004" cy="1100679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모서리가 둥근 직사각형 94"/>
          <p:cNvSpPr/>
          <p:nvPr/>
        </p:nvSpPr>
        <p:spPr>
          <a:xfrm>
            <a:off x="3348639" y="1821652"/>
            <a:ext cx="1366252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상품 정보 읽기</a:t>
            </a:r>
          </a:p>
        </p:txBody>
      </p:sp>
      <p:cxnSp>
        <p:nvCxnSpPr>
          <p:cNvPr id="96" name="직선 화살표 연결선 95"/>
          <p:cNvCxnSpPr>
            <a:stCxn id="12" idx="3"/>
            <a:endCxn id="95" idx="1"/>
          </p:cNvCxnSpPr>
          <p:nvPr/>
        </p:nvCxnSpPr>
        <p:spPr>
          <a:xfrm>
            <a:off x="2786065" y="1634128"/>
            <a:ext cx="562574" cy="321470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endCxn id="13" idx="3"/>
          </p:cNvCxnSpPr>
          <p:nvPr/>
        </p:nvCxnSpPr>
        <p:spPr>
          <a:xfrm flipH="1" flipV="1">
            <a:off x="4797151" y="1580548"/>
            <a:ext cx="1016098" cy="1253584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95" idx="3"/>
          </p:cNvCxnSpPr>
          <p:nvPr/>
        </p:nvCxnSpPr>
        <p:spPr>
          <a:xfrm rot="10800000">
            <a:off x="4714889" y="1955600"/>
            <a:ext cx="1098359" cy="878528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그림 150" descr="serv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0219" y="2515164"/>
            <a:ext cx="697124" cy="697122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5540010" y="3219824"/>
            <a:ext cx="121475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</a:t>
            </a:r>
            <a:endParaRPr lang="en-US" altLang="ko-KR" sz="120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String Framework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2585" y="3375428"/>
            <a:ext cx="12147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사용자</a:t>
            </a:r>
            <a:endParaRPr lang="en-US" altLang="ko-KR" sz="120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50" y="1257245"/>
            <a:ext cx="4509501" cy="30426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DATABASE  - TABLE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0999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21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작동원리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950096" y="1275606"/>
            <a:ext cx="1134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데이터 정보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수신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50096" y="3108161"/>
            <a:ext cx="1134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데이터 정보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요청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20066" y="2191885"/>
            <a:ext cx="1080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스마트폰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 </a:t>
            </a:r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앱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21984" y="2191885"/>
            <a:ext cx="1080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웹 서버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00343" y="3044741"/>
            <a:ext cx="999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연결 요청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427222" y="3759883"/>
            <a:ext cx="810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비콘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</p:txBody>
      </p:sp>
      <p:cxnSp>
        <p:nvCxnSpPr>
          <p:cNvPr id="34" name="구부러진 연결선 12"/>
          <p:cNvCxnSpPr>
            <a:stCxn id="31" idx="0"/>
            <a:endCxn id="28" idx="1"/>
          </p:cNvCxnSpPr>
          <p:nvPr/>
        </p:nvCxnSpPr>
        <p:spPr>
          <a:xfrm rot="5400000" flipH="1" flipV="1">
            <a:off x="1305923" y="1547707"/>
            <a:ext cx="700253" cy="588112"/>
          </a:xfrm>
          <a:prstGeom prst="curvedConnector2">
            <a:avLst/>
          </a:prstGeom>
          <a:ln w="50800">
            <a:solidFill>
              <a:srgbClr val="265A9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13"/>
          <p:cNvCxnSpPr>
            <a:stCxn id="28" idx="3"/>
            <a:endCxn id="30" idx="0"/>
          </p:cNvCxnSpPr>
          <p:nvPr/>
        </p:nvCxnSpPr>
        <p:spPr>
          <a:xfrm>
            <a:off x="3084096" y="1491636"/>
            <a:ext cx="575970" cy="700253"/>
          </a:xfrm>
          <a:prstGeom prst="curvedConnector2">
            <a:avLst/>
          </a:prstGeom>
          <a:ln w="50800">
            <a:solidFill>
              <a:srgbClr val="265A9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16"/>
          <p:cNvCxnSpPr>
            <a:stCxn id="29" idx="1"/>
            <a:endCxn id="31" idx="2"/>
          </p:cNvCxnSpPr>
          <p:nvPr/>
        </p:nvCxnSpPr>
        <p:spPr>
          <a:xfrm rot="10800000">
            <a:off x="1361994" y="2623932"/>
            <a:ext cx="588112" cy="700253"/>
          </a:xfrm>
          <a:prstGeom prst="curvedConnector2">
            <a:avLst/>
          </a:prstGeom>
          <a:ln w="50800">
            <a:solidFill>
              <a:srgbClr val="EA382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18"/>
          <p:cNvCxnSpPr>
            <a:stCxn id="30" idx="2"/>
            <a:endCxn id="29" idx="3"/>
          </p:cNvCxnSpPr>
          <p:nvPr/>
        </p:nvCxnSpPr>
        <p:spPr>
          <a:xfrm rot="5400000">
            <a:off x="3021958" y="2686073"/>
            <a:ext cx="700253" cy="575970"/>
          </a:xfrm>
          <a:prstGeom prst="curvedConnector2">
            <a:avLst/>
          </a:prstGeom>
          <a:ln w="50800">
            <a:solidFill>
              <a:srgbClr val="EA382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아래쪽 화살표 37"/>
          <p:cNvSpPr/>
          <p:nvPr/>
        </p:nvSpPr>
        <p:spPr>
          <a:xfrm rot="8167269">
            <a:off x="4283356" y="2685705"/>
            <a:ext cx="323681" cy="307138"/>
          </a:xfrm>
          <a:prstGeom prst="downArrow">
            <a:avLst>
              <a:gd name="adj1" fmla="val 45521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아래쪽 화살표 38"/>
          <p:cNvSpPr/>
          <p:nvPr/>
        </p:nvSpPr>
        <p:spPr>
          <a:xfrm rot="8167269">
            <a:off x="5140376" y="3478396"/>
            <a:ext cx="323681" cy="307138"/>
          </a:xfrm>
          <a:prstGeom prst="downArrow">
            <a:avLst>
              <a:gd name="adj1" fmla="val 45521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25" y="3617832"/>
            <a:ext cx="670505" cy="67050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r="8017"/>
          <a:stretch>
            <a:fillRect/>
          </a:stretch>
        </p:blipFill>
        <p:spPr>
          <a:xfrm>
            <a:off x="0" y="2181390"/>
            <a:ext cx="1214754" cy="431303"/>
          </a:xfrm>
          <a:prstGeom prst="rect">
            <a:avLst/>
          </a:prstGeom>
        </p:spPr>
      </p:pic>
      <p:pic>
        <p:nvPicPr>
          <p:cNvPr id="45" name="그림 44" descr="smartphon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7571" y="2021782"/>
            <a:ext cx="657981" cy="6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81928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7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행사 상품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39" y="1285866"/>
            <a:ext cx="1717853" cy="30539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27" y="1285866"/>
            <a:ext cx="1717853" cy="30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07200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486</Words>
  <Application>Microsoft Office PowerPoint</Application>
  <PresentationFormat>사용자 지정</PresentationFormat>
  <Paragraphs>218</Paragraphs>
  <Slides>31</Slides>
  <Notes>16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맑은 고딕</vt:lpstr>
      <vt:lpstr>Wingdings</vt:lpstr>
      <vt:lpstr>Arial</vt:lpstr>
      <vt:lpstr>함초롬돋움</vt:lpstr>
      <vt:lpstr>나눔바른고딕</vt:lpstr>
      <vt:lpstr>나눔명조</vt:lpstr>
      <vt:lpstr>한컴 윤고딕 240</vt:lpstr>
      <vt:lpstr>HY태백B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양 정민</cp:lastModifiedBy>
  <cp:revision>137</cp:revision>
  <dcterms:created xsi:type="dcterms:W3CDTF">2006-10-05T04:04:58Z</dcterms:created>
  <dcterms:modified xsi:type="dcterms:W3CDTF">2016-06-16T05:32:31Z</dcterms:modified>
</cp:coreProperties>
</file>